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6" r:id="rId6"/>
    <p:sldId id="265" r:id="rId7"/>
    <p:sldId id="267" r:id="rId8"/>
    <p:sldId id="268" r:id="rId9"/>
    <p:sldId id="276" r:id="rId10"/>
    <p:sldId id="278" r:id="rId11"/>
    <p:sldId id="284" r:id="rId12"/>
    <p:sldId id="279" r:id="rId13"/>
    <p:sldId id="282" r:id="rId14"/>
    <p:sldId id="286" r:id="rId15"/>
    <p:sldId id="277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41A862-5EDA-439B-B444-DC0E3B905400}">
          <p14:sldIdLst>
            <p14:sldId id="264"/>
            <p14:sldId id="266"/>
            <p14:sldId id="265"/>
            <p14:sldId id="267"/>
            <p14:sldId id="268"/>
            <p14:sldId id="276"/>
            <p14:sldId id="278"/>
            <p14:sldId id="284"/>
            <p14:sldId id="279"/>
            <p14:sldId id="282"/>
            <p14:sldId id="286"/>
            <p14:sldId id="277"/>
            <p14:sldId id="287"/>
            <p14:sldId id="288"/>
            <p14:sldId id="289"/>
            <p14:sldId id="290"/>
            <p14:sldId id="291"/>
          </p14:sldIdLst>
        </p14:section>
        <p14:section name="Untitled Section" id="{BD95B266-4AA0-413C-9B5D-764C3DEBF9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93A"/>
    <a:srgbClr val="5E2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Entwistle" userId="c9516210-9ad4-4149-ac3c-84653d39721b" providerId="ADAL" clId="{DC0D3CDE-1AB2-4B5F-A9E7-4E3A0C8815E0}"/>
    <pc:docChg chg="undo custSel modSld">
      <pc:chgData name="Emma Entwistle" userId="c9516210-9ad4-4149-ac3c-84653d39721b" providerId="ADAL" clId="{DC0D3CDE-1AB2-4B5F-A9E7-4E3A0C8815E0}" dt="2020-05-11T08:33:26.377" v="15" actId="1076"/>
      <pc:docMkLst>
        <pc:docMk/>
      </pc:docMkLst>
      <pc:sldChg chg="delSp">
        <pc:chgData name="Emma Entwistle" userId="c9516210-9ad4-4149-ac3c-84653d39721b" providerId="ADAL" clId="{DC0D3CDE-1AB2-4B5F-A9E7-4E3A0C8815E0}" dt="2020-05-11T08:29:07.607" v="1" actId="478"/>
        <pc:sldMkLst>
          <pc:docMk/>
          <pc:sldMk cId="1708634725" sldId="266"/>
        </pc:sldMkLst>
        <pc:spChg chg="del">
          <ac:chgData name="Emma Entwistle" userId="c9516210-9ad4-4149-ac3c-84653d39721b" providerId="ADAL" clId="{DC0D3CDE-1AB2-4B5F-A9E7-4E3A0C8815E0}" dt="2020-05-11T08:29:05.522" v="0" actId="478"/>
          <ac:spMkLst>
            <pc:docMk/>
            <pc:sldMk cId="1708634725" sldId="266"/>
            <ac:spMk id="30" creationId="{FB67396F-37F3-4ADB-9950-0DB1202AE995}"/>
          </ac:spMkLst>
        </pc:spChg>
        <pc:cxnChg chg="del">
          <ac:chgData name="Emma Entwistle" userId="c9516210-9ad4-4149-ac3c-84653d39721b" providerId="ADAL" clId="{DC0D3CDE-1AB2-4B5F-A9E7-4E3A0C8815E0}" dt="2020-05-11T08:29:07.607" v="1" actId="478"/>
          <ac:cxnSpMkLst>
            <pc:docMk/>
            <pc:sldMk cId="1708634725" sldId="266"/>
            <ac:cxnSpMk id="10" creationId="{E1FAD839-7BC3-4D85-B7C8-BF2BFB41D205}"/>
          </ac:cxnSpMkLst>
        </pc:cxnChg>
      </pc:sldChg>
      <pc:sldChg chg="modSp">
        <pc:chgData name="Emma Entwistle" userId="c9516210-9ad4-4149-ac3c-84653d39721b" providerId="ADAL" clId="{DC0D3CDE-1AB2-4B5F-A9E7-4E3A0C8815E0}" dt="2020-05-11T08:30:58.068" v="9" actId="1076"/>
        <pc:sldMkLst>
          <pc:docMk/>
          <pc:sldMk cId="21784702" sldId="268"/>
        </pc:sldMkLst>
        <pc:spChg chg="mod">
          <ac:chgData name="Emma Entwistle" userId="c9516210-9ad4-4149-ac3c-84653d39721b" providerId="ADAL" clId="{DC0D3CDE-1AB2-4B5F-A9E7-4E3A0C8815E0}" dt="2020-05-11T08:30:43.496" v="5" actId="1076"/>
          <ac:spMkLst>
            <pc:docMk/>
            <pc:sldMk cId="21784702" sldId="268"/>
            <ac:spMk id="4" creationId="{4BDC4BE7-1AFB-4B3B-BB46-50EB5D9948A0}"/>
          </ac:spMkLst>
        </pc:spChg>
        <pc:spChg chg="mod">
          <ac:chgData name="Emma Entwistle" userId="c9516210-9ad4-4149-ac3c-84653d39721b" providerId="ADAL" clId="{DC0D3CDE-1AB2-4B5F-A9E7-4E3A0C8815E0}" dt="2020-05-11T08:30:53.088" v="8" actId="1076"/>
          <ac:spMkLst>
            <pc:docMk/>
            <pc:sldMk cId="21784702" sldId="268"/>
            <ac:spMk id="6" creationId="{D8FEAEF6-257F-47CA-A12F-55C5AC45749D}"/>
          </ac:spMkLst>
        </pc:spChg>
        <pc:spChg chg="mod">
          <ac:chgData name="Emma Entwistle" userId="c9516210-9ad4-4149-ac3c-84653d39721b" providerId="ADAL" clId="{DC0D3CDE-1AB2-4B5F-A9E7-4E3A0C8815E0}" dt="2020-05-11T08:30:47.244" v="7" actId="1076"/>
          <ac:spMkLst>
            <pc:docMk/>
            <pc:sldMk cId="21784702" sldId="268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0:39.046" v="4" actId="1076"/>
          <ac:spMkLst>
            <pc:docMk/>
            <pc:sldMk cId="21784702" sldId="268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0:30.178" v="2" actId="1076"/>
          <ac:grpSpMkLst>
            <pc:docMk/>
            <pc:sldMk cId="21784702" sldId="268"/>
            <ac:grpSpMk id="16" creationId="{F4DB5EED-DF93-4D52-BDC9-C955E5DA814F}"/>
          </ac:grpSpMkLst>
        </pc:grpChg>
        <pc:picChg chg="mod">
          <ac:chgData name="Emma Entwistle" userId="c9516210-9ad4-4149-ac3c-84653d39721b" providerId="ADAL" clId="{DC0D3CDE-1AB2-4B5F-A9E7-4E3A0C8815E0}" dt="2020-05-11T08:30:58.068" v="9" actId="1076"/>
          <ac:picMkLst>
            <pc:docMk/>
            <pc:sldMk cId="21784702" sldId="268"/>
            <ac:picMk id="3" creationId="{819ABE12-2542-41B2-86BF-1DBEBAD0D404}"/>
          </ac:picMkLst>
        </pc:picChg>
      </pc:sldChg>
      <pc:sldChg chg="modSp">
        <pc:chgData name="Emma Entwistle" userId="c9516210-9ad4-4149-ac3c-84653d39721b" providerId="ADAL" clId="{DC0D3CDE-1AB2-4B5F-A9E7-4E3A0C8815E0}" dt="2020-05-11T08:32:57.187" v="12" actId="1076"/>
        <pc:sldMkLst>
          <pc:docMk/>
          <pc:sldMk cId="2112269430" sldId="282"/>
        </pc:sldMkLst>
        <pc:spChg chg="mod">
          <ac:chgData name="Emma Entwistle" userId="c9516210-9ad4-4149-ac3c-84653d39721b" providerId="ADAL" clId="{DC0D3CDE-1AB2-4B5F-A9E7-4E3A0C8815E0}" dt="2020-05-11T08:32:52.537" v="11" actId="1076"/>
          <ac:spMkLst>
            <pc:docMk/>
            <pc:sldMk cId="2112269430" sldId="282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2:57.187" v="12" actId="1076"/>
          <ac:spMkLst>
            <pc:docMk/>
            <pc:sldMk cId="2112269430" sldId="282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2:50.518" v="10" actId="1076"/>
          <ac:grpSpMkLst>
            <pc:docMk/>
            <pc:sldMk cId="2112269430" sldId="282"/>
            <ac:grpSpMk id="16" creationId="{F4DB5EED-DF93-4D52-BDC9-C955E5DA814F}"/>
          </ac:grpSpMkLst>
        </pc:grpChg>
      </pc:sldChg>
      <pc:sldChg chg="modSp">
        <pc:chgData name="Emma Entwistle" userId="c9516210-9ad4-4149-ac3c-84653d39721b" providerId="ADAL" clId="{DC0D3CDE-1AB2-4B5F-A9E7-4E3A0C8815E0}" dt="2020-05-11T08:33:26.377" v="15" actId="1076"/>
        <pc:sldMkLst>
          <pc:docMk/>
          <pc:sldMk cId="4158648980" sldId="286"/>
        </pc:sldMkLst>
        <pc:spChg chg="mod">
          <ac:chgData name="Emma Entwistle" userId="c9516210-9ad4-4149-ac3c-84653d39721b" providerId="ADAL" clId="{DC0D3CDE-1AB2-4B5F-A9E7-4E3A0C8815E0}" dt="2020-05-11T08:33:22.764" v="14" actId="1076"/>
          <ac:spMkLst>
            <pc:docMk/>
            <pc:sldMk cId="4158648980" sldId="286"/>
            <ac:spMk id="15" creationId="{25E0E032-0E2F-4E6A-B90F-98B6E1247A86}"/>
          </ac:spMkLst>
        </pc:spChg>
        <pc:spChg chg="mod">
          <ac:chgData name="Emma Entwistle" userId="c9516210-9ad4-4149-ac3c-84653d39721b" providerId="ADAL" clId="{DC0D3CDE-1AB2-4B5F-A9E7-4E3A0C8815E0}" dt="2020-05-11T08:33:26.377" v="15" actId="1076"/>
          <ac:spMkLst>
            <pc:docMk/>
            <pc:sldMk cId="4158648980" sldId="286"/>
            <ac:spMk id="22" creationId="{1BDFB925-C27D-4D54-8B95-62AD869B4900}"/>
          </ac:spMkLst>
        </pc:spChg>
        <pc:grpChg chg="mod">
          <ac:chgData name="Emma Entwistle" userId="c9516210-9ad4-4149-ac3c-84653d39721b" providerId="ADAL" clId="{DC0D3CDE-1AB2-4B5F-A9E7-4E3A0C8815E0}" dt="2020-05-11T08:33:18.395" v="13" actId="1076"/>
          <ac:grpSpMkLst>
            <pc:docMk/>
            <pc:sldMk cId="4158648980" sldId="286"/>
            <ac:grpSpMk id="16" creationId="{F4DB5EED-DF93-4D52-BDC9-C955E5DA814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B232-E455-4471-8D4F-5FAFB723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486F3-F215-4688-96E5-25C30905F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C0B6-D3BD-4F0A-81C4-ECEF06E6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9E185-A634-474C-84C1-F2A90BE4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284F-399D-49EE-90E8-C10123CB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B7A1-1FE3-4643-A30F-4B036528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F8161-D361-4514-ADAA-85ECFECCC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E957-733E-49A4-AF7B-DF2CA680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BC377-F1AE-48AF-8615-D7EAB88B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E320-D2BE-41E5-A907-8550C00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7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E8F55-AAE6-4E61-97E0-83C0690B6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0DB71-9D39-4E93-B6B7-DDCE5CAB5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314C-D519-43F2-9A27-66731BF4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DA0B-82D3-4D90-829F-0229A73C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F3FB-D86C-4B27-B435-B7EA80FA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3447-CDC6-4B3C-BB90-1810E7B8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2FD2-1BC0-447D-85EB-9748D28B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23A8-5E3B-4983-94F6-C803B0E5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3EEC-C5E8-4FEA-A53D-C2AC40B9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D588-8FF8-4F97-821F-0B878BB9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F39-A61C-43E4-A4EC-E36AEDDF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B41E5-0A88-438F-876F-2B532030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6888-2C22-4EF7-9FEE-8925BA75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DB838-0FF6-490E-855D-95B821F7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C32F-9741-43CD-AE6C-57FDC2F2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705A-75AC-4807-BA4D-C31AE697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8C99-CA01-4332-AD3A-D4A531C2A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7287-3836-4299-9EE3-68FFC08B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A5E68-42DF-4998-97D0-CAE3051A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B51E-5849-4E3B-BA9B-4976F3D1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2184A-31F4-42C1-9715-2DCAFF94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D0F0-0D67-4533-85CE-EAE24C4F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F036C-B8EF-4EB6-BA0D-D7ADD2F96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222F0-8E27-4F76-84E3-BF8911BB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267D7-7F3F-420F-AF16-8EAECDE18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4E57-71EA-4D14-ADA4-4DDD92CAA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DDDC7-1E3E-4C2C-BD65-55780DC7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66323-C49C-4E21-9905-9587EFD8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557A5-7D2A-41CF-A330-187E827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B25F-AB25-4C4C-89B8-2DD659DD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54C5F-A990-4E2C-8519-7C9B965F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4C505-5EE4-40F8-8875-A8D67680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2D1D5-421E-495A-B9FE-52854BA3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C0188-29DE-40BB-9C52-D4C1B276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45AC-8FD4-48F5-A51C-7E7EC4E5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9D06-0719-4C09-801A-B6AA7204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9171-385C-4AA3-AA3F-43738C44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2F8C-B982-41F1-B619-929B5F5B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9B27A-0350-4E2E-AB2F-C195F2DCF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5452-AB27-43B6-8391-6A9671FE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AF8DD-60F5-45DA-9A7F-BBB702F2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0FB2C-123D-4AD9-81F2-8F9AA47F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7B83-A2C8-4E74-A8E3-88A9E34B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E97DD-687E-4BFD-8B1A-308D3FAB0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E4087-7F88-41BF-A7E0-7E67937D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95AEC-4B00-4A54-AC15-FBE8D55B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6E453-E696-4CBD-B330-8F308385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EBDC4-905B-4B2F-85FC-0FC4F7AC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0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D8F05-EF5F-4D51-8142-58504C9E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FD3D7-E6E7-40B6-8825-2CC5626BC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5AAF-5B5E-458F-AD9F-EE1CF17DF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5388-D494-456B-A677-A74CE5BD657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D223-F167-4C42-A036-41A25858C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B1526-A317-4224-89AF-371A794E2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6892-CF37-445A-B884-4CC3B0AEE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411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565525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Make your own DNA strand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D608C900-71A0-4EC8-BD89-2999DEF4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3" y="2319140"/>
            <a:ext cx="3180522" cy="27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8" y="707364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Get to work!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3" y="142149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772292" y="1586474"/>
            <a:ext cx="49903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Get your first volunteer ready:</a:t>
            </a:r>
          </a:p>
          <a:p>
            <a:r>
              <a:rPr lang="en-GB" sz="1400" b="1" u="sng" dirty="0">
                <a:latin typeface="Agency FB" panose="020B0503020202020204" pitchFamily="34" charset="0"/>
              </a:rPr>
              <a:t>Ask them to :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Write their name on a piece of paper (which hand did they use?)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Place a coin on the floor directly in front of them and ask them to step on the coin (which foot did they use to step on the coin?)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Give them your empty paper towel tube and ask them to look at an object through it (which eye do they use to look through the tube?)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Give them a phone and ask them to listen to it (which ear do they put the phone up to?)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Record all of your results in the table you made, write left or right in the correct place after each task is completed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Now try it with someone else 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555555"/>
                </a:solidFill>
                <a:latin typeface="Agency FB" panose="020B0503020202020204" pitchFamily="34" charset="0"/>
              </a:rPr>
              <a:t>Can you think of your own tasks to add to the table and ask people to do? 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1400" b="1" dirty="0">
                <a:latin typeface="Agency FB" panose="020B0503020202020204" pitchFamily="34" charset="0"/>
              </a:rPr>
              <a:t>Look at your results table, are more of your volunteers right-handed or left-handed? What about right-footed versus left-footed, right-eyed versus left-eyed, and right-eared versus left-eared?</a:t>
            </a:r>
            <a:r>
              <a:rPr lang="en-GB" sz="1400" b="1" dirty="0">
                <a:solidFill>
                  <a:srgbClr val="555555"/>
                </a:solidFill>
                <a:latin typeface="Agency FB" panose="020B0503020202020204" pitchFamily="34" charset="0"/>
              </a:rPr>
              <a:t> </a:t>
            </a:r>
          </a:p>
          <a:p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6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9" y="657030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What happened ?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4" y="1539958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772293" y="2247293"/>
            <a:ext cx="49903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gency FB" panose="020B0503020202020204" pitchFamily="34" charset="0"/>
              </a:rPr>
              <a:t>Most scientific studies find that between 70% and 90% of people are right-handed. From this activity, you probably saw that most people who are right-handed are also right-sided overall. That is, they usually prefer to use their right foot, eye, and ear as well. </a:t>
            </a:r>
          </a:p>
          <a:p>
            <a:pPr algn="ctr"/>
            <a:endParaRPr lang="en-GB" sz="1600" dirty="0">
              <a:latin typeface="Agency FB" panose="020B0503020202020204" pitchFamily="34" charset="0"/>
            </a:endParaRPr>
          </a:p>
          <a:p>
            <a:pPr algn="ctr"/>
            <a:r>
              <a:rPr lang="en-GB" sz="1600" dirty="0">
                <a:latin typeface="Agency FB" panose="020B0503020202020204" pitchFamily="34" charset="0"/>
              </a:rPr>
              <a:t>The same trend exists with left-handed people. A person who is left-handed is more likely to also be left-footed, left-eyed, and left-eared. </a:t>
            </a:r>
          </a:p>
          <a:p>
            <a:pPr algn="ctr"/>
            <a:endParaRPr lang="en-GB" sz="1600" dirty="0">
              <a:latin typeface="Agency FB" panose="020B0503020202020204" pitchFamily="34" charset="0"/>
            </a:endParaRPr>
          </a:p>
          <a:p>
            <a:pPr algn="ctr"/>
            <a:r>
              <a:rPr lang="en-GB" sz="1600" dirty="0">
                <a:latin typeface="Agency FB" panose="020B0503020202020204" pitchFamily="34" charset="0"/>
              </a:rPr>
              <a:t>A person's preference for using either their right or left side for each task develops during childhood. But sometimes how a child is taught to do a task can overrule their preferences. </a:t>
            </a:r>
            <a:endParaRPr lang="en-GB" sz="16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Sentinus_ni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411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565525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Make your own Skeleton hand 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156C1-3B1D-4BDE-B355-4489023F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30" y="2478157"/>
            <a:ext cx="1665803" cy="2408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0BEC2-86FE-424B-8611-70C332115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3" y="2478157"/>
            <a:ext cx="1794167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402CD-FD8C-4D8B-B073-7075A5790FC9}"/>
              </a:ext>
            </a:extLst>
          </p:cNvPr>
          <p:cNvSpPr/>
          <p:nvPr/>
        </p:nvSpPr>
        <p:spPr>
          <a:xfrm>
            <a:off x="6335418" y="2595063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458B8-FDA5-47C6-9663-09E457EF4C80}"/>
              </a:ext>
            </a:extLst>
          </p:cNvPr>
          <p:cNvSpPr/>
          <p:nvPr/>
        </p:nvSpPr>
        <p:spPr>
          <a:xfrm>
            <a:off x="8096998" y="2582685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A5BF1-76F8-4F56-984C-1067E38F3D43}"/>
              </a:ext>
            </a:extLst>
          </p:cNvPr>
          <p:cNvSpPr/>
          <p:nvPr/>
        </p:nvSpPr>
        <p:spPr>
          <a:xfrm>
            <a:off x="5477380" y="4338564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E6A5876-4A4C-4F30-A8D3-38ED64D08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07" y="2662600"/>
            <a:ext cx="1344865" cy="1344865"/>
          </a:xfrm>
          <a:prstGeom prst="rect">
            <a:avLst/>
          </a:prstGeom>
        </p:spPr>
      </p:pic>
      <p:pic>
        <p:nvPicPr>
          <p:cNvPr id="5" name="Picture 4" descr="A picture containing doughnut, donut, mirror&#10;&#10;Description automatically generated">
            <a:extLst>
              <a:ext uri="{FF2B5EF4-FFF2-40B4-BE49-F238E27FC236}">
                <a16:creationId xmlns:a16="http://schemas.microsoft.com/office/drawing/2014/main" id="{57F80FB1-11BC-4494-90F0-C1FA70C5A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2" y="2685326"/>
            <a:ext cx="1325217" cy="1325217"/>
          </a:xfrm>
          <a:prstGeom prst="rect">
            <a:avLst/>
          </a:prstGeom>
        </p:spPr>
      </p:pic>
      <p:pic>
        <p:nvPicPr>
          <p:cNvPr id="9" name="Picture 8" descr="A pair of scissors&#10;&#10;Description automatically generated">
            <a:extLst>
              <a:ext uri="{FF2B5EF4-FFF2-40B4-BE49-F238E27FC236}">
                <a16:creationId xmlns:a16="http://schemas.microsoft.com/office/drawing/2014/main" id="{1C2EA920-FDE6-466F-8DC6-8543508EB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9" y="2697468"/>
            <a:ext cx="1325217" cy="1309997"/>
          </a:xfrm>
          <a:prstGeom prst="rect">
            <a:avLst/>
          </a:prstGeom>
        </p:spPr>
      </p:pic>
      <p:pic>
        <p:nvPicPr>
          <p:cNvPr id="13" name="Picture 12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BF79BAF9-A50C-46E3-AD63-C89F58B6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84" y="2630470"/>
            <a:ext cx="1217572" cy="1309997"/>
          </a:xfrm>
          <a:prstGeom prst="rect">
            <a:avLst/>
          </a:prstGeom>
        </p:spPr>
      </p:pic>
      <p:pic>
        <p:nvPicPr>
          <p:cNvPr id="16" name="Picture 15" descr="A picture containing cat, looking, white&#10;&#10;Description automatically generated">
            <a:extLst>
              <a:ext uri="{FF2B5EF4-FFF2-40B4-BE49-F238E27FC236}">
                <a16:creationId xmlns:a16="http://schemas.microsoft.com/office/drawing/2014/main" id="{D05B4B9C-1FE5-48F6-BA59-5384F3F47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31" y="4545495"/>
            <a:ext cx="1164697" cy="10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100" y="134492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Get to work!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20990" y="192483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4377794" y="2158711"/>
            <a:ext cx="18201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55555"/>
                </a:solidFill>
                <a:latin typeface="Agency FB" panose="020B0503020202020204" pitchFamily="34" charset="0"/>
              </a:rPr>
              <a:t>1. </a:t>
            </a:r>
            <a:r>
              <a:rPr lang="en-GB" sz="1400" dirty="0">
                <a:latin typeface="Agency FB" panose="020B0503020202020204" pitchFamily="34" charset="0"/>
              </a:rPr>
              <a:t>Use your scissors to make angled cuts on a straw.</a:t>
            </a:r>
          </a:p>
          <a:p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Tip: Make sure the straw is still intact and that you're not cutting all the way through the straw.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20C63-8AE5-4B16-87E2-086FF653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52" y="2089042"/>
            <a:ext cx="536525" cy="1815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C9D1D8-D434-46E0-AE03-28C51899B8D1}"/>
              </a:ext>
            </a:extLst>
          </p:cNvPr>
          <p:cNvSpPr/>
          <p:nvPr/>
        </p:nvSpPr>
        <p:spPr>
          <a:xfrm>
            <a:off x="6305257" y="2103419"/>
            <a:ext cx="1820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2. </a:t>
            </a:r>
            <a:r>
              <a:rPr lang="en-GB" sz="1400" dirty="0">
                <a:latin typeface="Agency FB" panose="020B0503020202020204" pitchFamily="34" charset="0"/>
              </a:rPr>
              <a:t>Repeat step one two more times. Try spacing out the cuts to imitate the joints in your finger!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74943-CCD4-4CC3-86DF-758ABBFBC94E}"/>
              </a:ext>
            </a:extLst>
          </p:cNvPr>
          <p:cNvCxnSpPr/>
          <p:nvPr/>
        </p:nvCxnSpPr>
        <p:spPr>
          <a:xfrm>
            <a:off x="6267449" y="2089042"/>
            <a:ext cx="0" cy="4205741"/>
          </a:xfrm>
          <a:prstGeom prst="line">
            <a:avLst/>
          </a:prstGeom>
          <a:ln w="50800">
            <a:solidFill>
              <a:srgbClr val="AE293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DA096A-ABD4-4D6D-9122-319939F99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155" y="2089042"/>
            <a:ext cx="608751" cy="18158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44CF4B-16A6-4B4C-BA0D-C426CCF48AFC}"/>
              </a:ext>
            </a:extLst>
          </p:cNvPr>
          <p:cNvSpPr/>
          <p:nvPr/>
        </p:nvSpPr>
        <p:spPr>
          <a:xfrm>
            <a:off x="3715049" y="4191912"/>
            <a:ext cx="1235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3. </a:t>
            </a:r>
            <a:r>
              <a:rPr lang="en-GB" sz="1400" dirty="0">
                <a:latin typeface="Agency FB" panose="020B0503020202020204" pitchFamily="34" charset="0"/>
              </a:rPr>
              <a:t>Cut the string just a bit longer than the straw and thread it through the straw. Tape one end of the string to the end of the straw.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3BA5F-1EAB-43E0-8CB6-98156E993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490" y="4191912"/>
            <a:ext cx="987146" cy="19120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D75627-AE44-4DC3-86CB-8F14D7ED0131}"/>
              </a:ext>
            </a:extLst>
          </p:cNvPr>
          <p:cNvSpPr/>
          <p:nvPr/>
        </p:nvSpPr>
        <p:spPr>
          <a:xfrm>
            <a:off x="7689868" y="4191912"/>
            <a:ext cx="1259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4. </a:t>
            </a:r>
            <a:r>
              <a:rPr lang="en-GB" sz="1400" dirty="0">
                <a:latin typeface="Agency FB" panose="020B0503020202020204" pitchFamily="34" charset="0"/>
              </a:rPr>
              <a:t>On the other end, pull on the excess string and watch your straw finger curl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CBBFA-48DD-4AD9-BB1C-FB7A2653C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920" y="3926326"/>
            <a:ext cx="1104049" cy="20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100" y="134492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Now complete your hand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20990" y="1924833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D75627-AE44-4DC3-86CB-8F14D7ED0131}"/>
              </a:ext>
            </a:extLst>
          </p:cNvPr>
          <p:cNvSpPr/>
          <p:nvPr/>
        </p:nvSpPr>
        <p:spPr>
          <a:xfrm>
            <a:off x="4257770" y="2318862"/>
            <a:ext cx="4055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How many more fingers can you create? </a:t>
            </a:r>
          </a:p>
          <a:p>
            <a:pPr algn="ctr"/>
            <a:r>
              <a:rPr lang="en-GB" dirty="0">
                <a:latin typeface="Agency FB" panose="020B0503020202020204" pitchFamily="34" charset="0"/>
              </a:rPr>
              <a:t>Challenge yourself by making a straw hand using your cardboard - you might even be able to pick something up or catch something with your hand mechanism!</a:t>
            </a:r>
            <a:endParaRPr lang="en-GB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D81F8F-68EF-4F97-980F-CF1964E8C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1" y="3884628"/>
            <a:ext cx="2204939" cy="23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Sentinus_ni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0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Print your DNA template</a:t>
              </a:r>
              <a:endParaRPr lang="en-GB" sz="1778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0F2AA-D10D-4797-BF3F-361E45FBB869}"/>
              </a:ext>
            </a:extLst>
          </p:cNvPr>
          <p:cNvGrpSpPr/>
          <p:nvPr/>
        </p:nvGrpSpPr>
        <p:grpSpPr>
          <a:xfrm>
            <a:off x="4987631" y="2257846"/>
            <a:ext cx="2635626" cy="3372675"/>
            <a:chOff x="4261606" y="1119187"/>
            <a:chExt cx="3900881" cy="45032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B11FA1-E548-434D-BE9B-8386FC869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545" r="20199" b="2519"/>
            <a:stretch/>
          </p:blipFill>
          <p:spPr>
            <a:xfrm>
              <a:off x="4261606" y="1119187"/>
              <a:ext cx="3900881" cy="450321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F603C8-8231-4328-BBD3-DEEE9CDF7E6E}"/>
                </a:ext>
              </a:extLst>
            </p:cNvPr>
            <p:cNvSpPr/>
            <p:nvPr/>
          </p:nvSpPr>
          <p:spPr>
            <a:xfrm>
              <a:off x="7063530" y="5452844"/>
              <a:ext cx="1098957" cy="169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52BEE4-91E9-44E1-A63F-593579C8C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162" y="2257845"/>
            <a:ext cx="2565207" cy="33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3670852" y="437572"/>
            <a:ext cx="5287618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Follow the instructions carefully </a:t>
              </a:r>
              <a:endParaRPr lang="en-GB" sz="1778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BD046F-0C8A-4230-B91F-E2FF4CA2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65" y="873300"/>
            <a:ext cx="5544573" cy="439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C4802-FBD4-443E-B6B6-7F3A2C77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34" y="5300337"/>
            <a:ext cx="4929531" cy="142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Take a photo </a:t>
              </a:r>
              <a:endParaRPr lang="en-GB" sz="1778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265FF-6884-473A-88CE-F34C3F176C90}"/>
              </a:ext>
            </a:extLst>
          </p:cNvPr>
          <p:cNvSpPr/>
          <p:nvPr/>
        </p:nvSpPr>
        <p:spPr>
          <a:xfrm>
            <a:off x="4241890" y="1915305"/>
            <a:ext cx="3708219" cy="89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78" kern="0" dirty="0">
                <a:solidFill>
                  <a:schemeClr val="tx1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photo of your finished DNA double helix strand and send it to us.</a:t>
            </a:r>
            <a:endParaRPr lang="en-GB" sz="177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5B056-22A8-4BC3-B548-28B47C0EEEB7}"/>
              </a:ext>
            </a:extLst>
          </p:cNvPr>
          <p:cNvSpPr/>
          <p:nvPr/>
        </p:nvSpPr>
        <p:spPr>
          <a:xfrm>
            <a:off x="3048000" y="2828836"/>
            <a:ext cx="6096000" cy="310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endParaRPr lang="en-GB" sz="1778" kern="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778" kern="0" dirty="0">
                <a:latin typeface="Agency FB" panose="020B0503020202020204" pitchFamily="34" charset="0"/>
                <a:cs typeface="Times New Roman" panose="02020603050405020304" pitchFamily="18" charset="0"/>
              </a:rPr>
              <a:t>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6303B-6674-4995-9853-C9D89A8E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31" y="2765874"/>
            <a:ext cx="1258956" cy="29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467098" y="538167"/>
            <a:ext cx="5600699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What is DNA ?</a:t>
              </a:r>
              <a:endParaRPr lang="en-GB" sz="1778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0E032-0E2F-4E6A-B90F-98B6E1247A86}"/>
              </a:ext>
            </a:extLst>
          </p:cNvPr>
          <p:cNvSpPr/>
          <p:nvPr/>
        </p:nvSpPr>
        <p:spPr>
          <a:xfrm>
            <a:off x="3603083" y="1444006"/>
            <a:ext cx="5328727" cy="45157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FB925-C27D-4D54-8B95-62AD869B4900}"/>
              </a:ext>
            </a:extLst>
          </p:cNvPr>
          <p:cNvSpPr/>
          <p:nvPr/>
        </p:nvSpPr>
        <p:spPr>
          <a:xfrm>
            <a:off x="3857136" y="1504384"/>
            <a:ext cx="4990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gency FB" panose="020B0503020202020204" pitchFamily="34" charset="0"/>
              </a:rPr>
              <a:t>DNA is an essential molecule for life. It acts like a recipe holding the instructions telling our bodies how to develop and function.</a:t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b="1" dirty="0">
                <a:latin typeface="Agency FB" panose="020B0503020202020204" pitchFamily="34" charset="0"/>
              </a:rPr>
              <a:t>What does DNA stand for?</a:t>
            </a: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DNA is short for deoxyribonucleic acid.</a:t>
            </a:r>
            <a:endParaRPr lang="en-GB" sz="1400" dirty="0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9ABE12-2542-41B2-86BF-1DBEBAD0D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92" y="2121568"/>
            <a:ext cx="2708434" cy="2557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C4BE7-1AFB-4B3B-BB46-50EB5D9948A0}"/>
              </a:ext>
            </a:extLst>
          </p:cNvPr>
          <p:cNvSpPr txBox="1"/>
          <p:nvPr/>
        </p:nvSpPr>
        <p:spPr>
          <a:xfrm>
            <a:off x="3857136" y="2916164"/>
            <a:ext cx="2490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Different Cells in the Body</a:t>
            </a: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Our bodies have around 210 different types of cells. Each cell does a different job to help our body to function. There are blood cells, bone cells, and cells that make our muscles.</a:t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endParaRPr lang="en-GB" sz="1400" dirty="0"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EAEF6-257F-47CA-A12F-55C5AC45749D}"/>
              </a:ext>
            </a:extLst>
          </p:cNvPr>
          <p:cNvSpPr txBox="1"/>
          <p:nvPr/>
        </p:nvSpPr>
        <p:spPr>
          <a:xfrm>
            <a:off x="3857136" y="4572534"/>
            <a:ext cx="4651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gency FB" panose="020B0503020202020204" pitchFamily="34" charset="0"/>
              </a:rPr>
              <a:t>How do cells know what to do?</a:t>
            </a: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/>
            </a:r>
            <a:br>
              <a:rPr lang="en-GB" sz="1400" dirty="0">
                <a:latin typeface="Agency FB" panose="020B0503020202020204" pitchFamily="34" charset="0"/>
              </a:rPr>
            </a:br>
            <a:r>
              <a:rPr lang="en-GB" sz="1400" dirty="0">
                <a:latin typeface="Agency FB" panose="020B0503020202020204" pitchFamily="34" charset="0"/>
              </a:rPr>
              <a:t>Cells get their instructions on what do to from DNA. DNA acts sort of like a computer program. The cell is the computer or the hardware and the DNA is the program or code.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8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GB" sz="177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Sentinus</a:t>
            </a: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SentinusNi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7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@ </a:t>
            </a:r>
            <a:r>
              <a:rPr kumimoji="0" lang="en-GB" sz="177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 panose="02020603050405020304" pitchFamily="18" charset="0"/>
              </a:rPr>
              <a:t>Sentinus_ni</a:t>
            </a:r>
            <a:endParaRPr kumimoji="0" lang="en-GB" sz="17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73500" y="1177189"/>
            <a:ext cx="4416881" cy="3620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4000294" y="1285461"/>
            <a:ext cx="4228683" cy="647736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Are you left or right brained?</a:t>
              </a:r>
              <a:endParaRPr lang="en-GB" sz="1778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8023827-C6E0-4B70-BCD7-A9FA030F851C}"/>
              </a:ext>
            </a:extLst>
          </p:cNvPr>
          <p:cNvSpPr/>
          <p:nvPr/>
        </p:nvSpPr>
        <p:spPr>
          <a:xfrm>
            <a:off x="4020770" y="2195240"/>
            <a:ext cx="4089606" cy="287516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7AFFF5A-30B7-420C-B167-3CE8DDFDE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92" y="3699083"/>
            <a:ext cx="2200562" cy="1232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F1DAAD-9A36-42E3-9E8D-1127D5AF6C2F}"/>
              </a:ext>
            </a:extLst>
          </p:cNvPr>
          <p:cNvSpPr/>
          <p:nvPr/>
        </p:nvSpPr>
        <p:spPr>
          <a:xfrm>
            <a:off x="4227830" y="2483656"/>
            <a:ext cx="3708219" cy="100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gency FB" panose="020B0503020202020204" pitchFamily="34" charset="0"/>
              </a:rPr>
              <a:t>In this activity, you will get to find out whether you have a sidedness — that is, whether you prefer to do activities with one side of your body — and what that might say about your brain.</a:t>
            </a:r>
            <a:endParaRPr lang="en-GB" sz="1778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402CD-FD8C-4D8B-B073-7075A5790FC9}"/>
              </a:ext>
            </a:extLst>
          </p:cNvPr>
          <p:cNvSpPr/>
          <p:nvPr/>
        </p:nvSpPr>
        <p:spPr>
          <a:xfrm>
            <a:off x="6335418" y="2595063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458B8-FDA5-47C6-9663-09E457EF4C80}"/>
              </a:ext>
            </a:extLst>
          </p:cNvPr>
          <p:cNvSpPr/>
          <p:nvPr/>
        </p:nvSpPr>
        <p:spPr>
          <a:xfrm>
            <a:off x="8096998" y="2582685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baseball, bat, player, ball&#10;&#10;Description automatically generated">
            <a:extLst>
              <a:ext uri="{FF2B5EF4-FFF2-40B4-BE49-F238E27FC236}">
                <a16:creationId xmlns:a16="http://schemas.microsoft.com/office/drawing/2014/main" id="{52D0750C-7DC8-49AE-89D3-EE13F0682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05" y="2717473"/>
            <a:ext cx="1195180" cy="1195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85B6BC-52BC-4CAA-BD35-F496145A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49" y="2674253"/>
            <a:ext cx="1318490" cy="1305212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E5C2840-D3BE-4D3F-8D5C-B115D9736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83" y="2662600"/>
            <a:ext cx="1368670" cy="1304925"/>
          </a:xfrm>
          <a:prstGeom prst="rect">
            <a:avLst/>
          </a:prstGeom>
        </p:spPr>
      </p:pic>
      <p:pic>
        <p:nvPicPr>
          <p:cNvPr id="12" name="Picture 11" descr="A close up of electronics&#10;&#10;Description automatically generated">
            <a:extLst>
              <a:ext uri="{FF2B5EF4-FFF2-40B4-BE49-F238E27FC236}">
                <a16:creationId xmlns:a16="http://schemas.microsoft.com/office/drawing/2014/main" id="{26E62731-98B7-4E5B-9D50-7D9408A16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2" y="2674253"/>
            <a:ext cx="1311344" cy="1238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6A5BF1-76F8-4F56-984C-1067E38F3D43}"/>
              </a:ext>
            </a:extLst>
          </p:cNvPr>
          <p:cNvSpPr/>
          <p:nvPr/>
        </p:nvSpPr>
        <p:spPr>
          <a:xfrm>
            <a:off x="5477380" y="4338564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6E69E5A6-6BB2-4EA1-A28B-9C03A1DF6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51" y="4404790"/>
            <a:ext cx="1122682" cy="12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 dirty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 dirty="0">
                  <a:solidFill>
                    <a:schemeClr val="tx1"/>
                  </a:solidFill>
                  <a:latin typeface="Agency FB" panose="020B0503020202020204" pitchFamily="34" charset="0"/>
                  <a:cs typeface="Times New Roman" panose="02020603050405020304" pitchFamily="18" charset="0"/>
                </a:rPr>
                <a:t>Make your results table </a:t>
              </a:r>
              <a:endParaRPr lang="en-GB" sz="1778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F603C8-8231-4328-BBD3-DEEE9CDF7E6E}"/>
              </a:ext>
            </a:extLst>
          </p:cNvPr>
          <p:cNvSpPr/>
          <p:nvPr/>
        </p:nvSpPr>
        <p:spPr>
          <a:xfrm>
            <a:off x="6880748" y="5503530"/>
            <a:ext cx="742509" cy="126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EAB8F-48F6-40B9-97D3-6FCFBABB67AC}"/>
              </a:ext>
            </a:extLst>
          </p:cNvPr>
          <p:cNvSpPr/>
          <p:nvPr/>
        </p:nvSpPr>
        <p:spPr>
          <a:xfrm>
            <a:off x="4955745" y="1948070"/>
            <a:ext cx="3063564" cy="3674333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40194-9615-468B-BEA5-926BFD23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0" y="2049446"/>
            <a:ext cx="2849217" cy="34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E2943B081AB489E72BE5ADB709724" ma:contentTypeVersion="7" ma:contentTypeDescription="Create a new document." ma:contentTypeScope="" ma:versionID="265308a7797e62ba1c68a75c4bb8a3a4">
  <xsd:schema xmlns:xsd="http://www.w3.org/2001/XMLSchema" xmlns:xs="http://www.w3.org/2001/XMLSchema" xmlns:p="http://schemas.microsoft.com/office/2006/metadata/properties" xmlns:ns2="8def8fc8-2341-4e99-8834-b523087119db" targetNamespace="http://schemas.microsoft.com/office/2006/metadata/properties" ma:root="true" ma:fieldsID="19b3fdb36175434d5459449918e89588" ns2:_="">
    <xsd:import namespace="8def8fc8-2341-4e99-8834-b52308711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f8fc8-2341-4e99-8834-b5230871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E008B1-C4E9-4161-AA12-72B05BBB4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f8fc8-2341-4e99-8834-b52308711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AFE6F2-900E-466A-906D-60F07A5D3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20FBF-6E4A-4355-A9BE-384662E4EBE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8def8fc8-2341-4e99-8834-b523087119db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639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Entwistle</dc:creator>
  <cp:lastModifiedBy>V Wylie</cp:lastModifiedBy>
  <cp:revision>42</cp:revision>
  <dcterms:created xsi:type="dcterms:W3CDTF">2020-03-30T10:47:05Z</dcterms:created>
  <dcterms:modified xsi:type="dcterms:W3CDTF">2020-05-12T07:53:48Z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0x0101001B8E2943B081AB489E72BE5ADB709724</vt:lpwstr>
  </property>
</Properties>
</file>